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7" r:id="rId2"/>
    <p:sldId id="273" r:id="rId3"/>
    <p:sldId id="275" r:id="rId4"/>
    <p:sldId id="282" r:id="rId5"/>
    <p:sldId id="278" r:id="rId6"/>
    <p:sldId id="281" r:id="rId7"/>
    <p:sldId id="276" r:id="rId8"/>
    <p:sldId id="274" r:id="rId9"/>
    <p:sldId id="279" r:id="rId10"/>
    <p:sldId id="28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2098" y="38"/>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notesViewPr>
    <p:cSldViewPr snapToGrid="0" snapToObjects="1">
      <p:cViewPr varScale="1">
        <p:scale>
          <a:sx n="54" d="100"/>
          <a:sy n="54" d="100"/>
        </p:scale>
        <p:origin x="-2045"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4B08C-0877-9349-B0C2-3EDCE5B5A225}" type="datetimeFigureOut">
              <a:rPr lang="en-US" smtClean="0"/>
              <a:t>3/17/2015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60128-F06D-B649-8BC3-E2686F03848A}" type="slidenum">
              <a:rPr lang="en-US" smtClean="0"/>
              <a:t>‹#›</a:t>
            </a:fld>
            <a:endParaRPr lang="en-US"/>
          </a:p>
        </p:txBody>
      </p:sp>
    </p:spTree>
    <p:extLst>
      <p:ext uri="{BB962C8B-B14F-4D97-AF65-F5344CB8AC3E}">
        <p14:creationId xmlns:p14="http://schemas.microsoft.com/office/powerpoint/2010/main" val="1565006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343DC-A543-EC4F-BADA-D75CEEB75865}"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411334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343DC-A543-EC4F-BADA-D75CEEB75865}"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41579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343DC-A543-EC4F-BADA-D75CEEB75865}"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17757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343DC-A543-EC4F-BADA-D75CEEB75865}"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23362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343DC-A543-EC4F-BADA-D75CEEB75865}"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152605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4343DC-A543-EC4F-BADA-D75CEEB75865}"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264111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343DC-A543-EC4F-BADA-D75CEEB75865}"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77441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343DC-A543-EC4F-BADA-D75CEEB75865}"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401934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343DC-A543-EC4F-BADA-D75CEEB75865}"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309289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343DC-A543-EC4F-BADA-D75CEEB75865}"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413366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343DC-A543-EC4F-BADA-D75CEEB75865}"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F13D3-7081-D84D-AF7C-CB4E14E11564}" type="slidenum">
              <a:rPr lang="en-US" smtClean="0"/>
              <a:t>‹#›</a:t>
            </a:fld>
            <a:endParaRPr lang="en-US"/>
          </a:p>
        </p:txBody>
      </p:sp>
    </p:spTree>
    <p:extLst>
      <p:ext uri="{BB962C8B-B14F-4D97-AF65-F5344CB8AC3E}">
        <p14:creationId xmlns:p14="http://schemas.microsoft.com/office/powerpoint/2010/main" val="308105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343DC-A543-EC4F-BADA-D75CEEB75865}" type="datetimeFigureOut">
              <a:rPr lang="en-US" smtClean="0"/>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F13D3-7081-D84D-AF7C-CB4E14E11564}" type="slidenum">
              <a:rPr lang="en-US" smtClean="0"/>
              <a:t>‹#›</a:t>
            </a:fld>
            <a:endParaRPr lang="en-US"/>
          </a:p>
        </p:txBody>
      </p:sp>
    </p:spTree>
    <p:extLst>
      <p:ext uri="{BB962C8B-B14F-4D97-AF65-F5344CB8AC3E}">
        <p14:creationId xmlns:p14="http://schemas.microsoft.com/office/powerpoint/2010/main" val="1070145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jpg"/><Relationship Id="rId1" Type="http://schemas.microsoft.com/office/2007/relationships/media" Target="../media/media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26" y="274638"/>
            <a:ext cx="8229600" cy="1143000"/>
          </a:xfrm>
        </p:spPr>
        <p:txBody>
          <a:bodyPr>
            <a:normAutofit/>
          </a:bodyPr>
          <a:lstStyle/>
          <a:p>
            <a:r>
              <a:rPr lang="en-US" sz="3200" dirty="0" smtClean="0"/>
              <a:t>Bringing Human Dignity to Work and Workplace through the Study of Work</a:t>
            </a:r>
            <a:endParaRPr lang="en-US" sz="3200" dirty="0"/>
          </a:p>
        </p:txBody>
      </p:sp>
      <p:pic>
        <p:nvPicPr>
          <p:cNvPr id="4" name="valor-del-trabajo.j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68841" y="1417638"/>
            <a:ext cx="3858303" cy="2893981"/>
          </a:xfrm>
        </p:spPr>
      </p:pic>
      <p:sp>
        <p:nvSpPr>
          <p:cNvPr id="3" name="TextBox 2"/>
          <p:cNvSpPr txBox="1"/>
          <p:nvPr/>
        </p:nvSpPr>
        <p:spPr>
          <a:xfrm>
            <a:off x="1141493" y="4349909"/>
            <a:ext cx="6865034" cy="1815882"/>
          </a:xfrm>
          <a:prstGeom prst="rect">
            <a:avLst/>
          </a:prstGeom>
          <a:noFill/>
        </p:spPr>
        <p:txBody>
          <a:bodyPr wrap="square" rtlCol="0">
            <a:spAutoFit/>
          </a:bodyPr>
          <a:lstStyle/>
          <a:p>
            <a:pPr algn="ctr"/>
            <a:r>
              <a:rPr lang="en-US" sz="2800" dirty="0" smtClean="0"/>
              <a:t>B. S in Work and Professional Studies</a:t>
            </a:r>
          </a:p>
          <a:p>
            <a:pPr algn="ctr"/>
            <a:r>
              <a:rPr lang="en-US" sz="2800" dirty="0" smtClean="0"/>
              <a:t> Old Dominion University</a:t>
            </a:r>
          </a:p>
          <a:p>
            <a:pPr algn="ctr"/>
            <a:r>
              <a:rPr lang="en-US" sz="2800" dirty="0" smtClean="0"/>
              <a:t>Norfolk, VA </a:t>
            </a:r>
          </a:p>
          <a:p>
            <a:pPr algn="ctr"/>
            <a:r>
              <a:rPr lang="en-US" sz="2800" dirty="0" smtClean="0"/>
              <a:t>Lucien X. Lombardo</a:t>
            </a:r>
            <a:endParaRPr lang="en-US" sz="2800" dirty="0"/>
          </a:p>
        </p:txBody>
      </p:sp>
    </p:spTree>
    <p:extLst>
      <p:ext uri="{BB962C8B-B14F-4D97-AF65-F5344CB8AC3E}">
        <p14:creationId xmlns:p14="http://schemas.microsoft.com/office/powerpoint/2010/main" val="1375802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Electives (24 hours)</a:t>
            </a:r>
            <a:endParaRPr lang="en-US" dirty="0"/>
          </a:p>
        </p:txBody>
      </p:sp>
      <p:sp>
        <p:nvSpPr>
          <p:cNvPr id="3" name="TextBox 2"/>
          <p:cNvSpPr txBox="1"/>
          <p:nvPr/>
        </p:nvSpPr>
        <p:spPr>
          <a:xfrm>
            <a:off x="457200" y="1591426"/>
            <a:ext cx="3738991" cy="4247317"/>
          </a:xfrm>
          <a:prstGeom prst="rect">
            <a:avLst/>
          </a:prstGeom>
          <a:noFill/>
        </p:spPr>
        <p:txBody>
          <a:bodyPr wrap="square" rtlCol="0">
            <a:spAutoFit/>
          </a:bodyPr>
          <a:lstStyle/>
          <a:p>
            <a:r>
              <a:rPr lang="en-US" b="1" u="sng" dirty="0" smtClean="0"/>
              <a:t>UNDERSTANDINGS (9 </a:t>
            </a:r>
            <a:r>
              <a:rPr lang="en-US" b="1" u="sng" dirty="0" err="1" smtClean="0"/>
              <a:t>hrs</a:t>
            </a:r>
            <a:r>
              <a:rPr lang="en-US" b="1" u="sng" dirty="0" smtClean="0"/>
              <a:t> min)</a:t>
            </a:r>
          </a:p>
          <a:p>
            <a:r>
              <a:rPr lang="en-US" b="1" u="sng" dirty="0" smtClean="0"/>
              <a:t>Examples)</a:t>
            </a:r>
            <a:endParaRPr lang="en-US" b="1" u="sng" dirty="0"/>
          </a:p>
          <a:p>
            <a:pPr marL="285750" indent="-285750">
              <a:buFont typeface="Arial"/>
              <a:buChar char="•"/>
            </a:pPr>
            <a:r>
              <a:rPr lang="en-US" b="1" dirty="0" smtClean="0"/>
              <a:t>Philosophy of Work</a:t>
            </a:r>
          </a:p>
          <a:p>
            <a:pPr marL="285750" indent="-285750">
              <a:buFont typeface="Arial"/>
              <a:buChar char="•"/>
            </a:pPr>
            <a:r>
              <a:rPr lang="en-US" b="1" dirty="0" smtClean="0"/>
              <a:t>Perspectives on Work in Literature</a:t>
            </a:r>
          </a:p>
          <a:p>
            <a:pPr marL="285750" indent="-285750">
              <a:buFont typeface="Arial"/>
              <a:buChar char="•"/>
            </a:pPr>
            <a:r>
              <a:rPr lang="en-US" b="1" dirty="0" smtClean="0"/>
              <a:t>Sociology of Work, Family and Children</a:t>
            </a:r>
          </a:p>
          <a:p>
            <a:pPr marL="285750" indent="-285750">
              <a:buFont typeface="Arial"/>
              <a:buChar char="•"/>
            </a:pPr>
            <a:r>
              <a:rPr lang="en-US" b="1" dirty="0" smtClean="0"/>
              <a:t>US History 1945-1991</a:t>
            </a:r>
          </a:p>
          <a:p>
            <a:pPr marL="285750" indent="-285750">
              <a:buFont typeface="Arial"/>
              <a:buChar char="•"/>
            </a:pPr>
            <a:r>
              <a:rPr lang="en-US" b="1" dirty="0" smtClean="0"/>
              <a:t>Technology and Society</a:t>
            </a:r>
          </a:p>
          <a:p>
            <a:pPr marL="285750" indent="-285750">
              <a:buFont typeface="Arial"/>
              <a:buChar char="•"/>
            </a:pPr>
            <a:r>
              <a:rPr lang="en-US" b="1" dirty="0" smtClean="0"/>
              <a:t>Labor Management Relations</a:t>
            </a:r>
          </a:p>
          <a:p>
            <a:pPr marL="285750" indent="-285750">
              <a:buFont typeface="Arial"/>
              <a:buChar char="•"/>
            </a:pPr>
            <a:r>
              <a:rPr lang="en-US" b="1" dirty="0" smtClean="0"/>
              <a:t>Marxism</a:t>
            </a:r>
          </a:p>
          <a:p>
            <a:pPr marL="285750" indent="-285750">
              <a:buFont typeface="Arial"/>
              <a:buChar char="•"/>
            </a:pPr>
            <a:r>
              <a:rPr lang="en-US" b="1" dirty="0" smtClean="0"/>
              <a:t>Computer Ethics</a:t>
            </a:r>
          </a:p>
          <a:p>
            <a:endParaRPr lang="en-US" dirty="0" smtClean="0"/>
          </a:p>
          <a:p>
            <a:endParaRPr lang="en-US" dirty="0" smtClean="0"/>
          </a:p>
          <a:p>
            <a:r>
              <a:rPr lang="en-US" dirty="0" smtClean="0"/>
              <a:t> </a:t>
            </a:r>
            <a:endParaRPr lang="en-US" dirty="0"/>
          </a:p>
        </p:txBody>
      </p:sp>
      <p:sp>
        <p:nvSpPr>
          <p:cNvPr id="4" name="TextBox 3"/>
          <p:cNvSpPr txBox="1"/>
          <p:nvPr/>
        </p:nvSpPr>
        <p:spPr>
          <a:xfrm>
            <a:off x="4565972" y="1591426"/>
            <a:ext cx="3794258" cy="4524316"/>
          </a:xfrm>
          <a:prstGeom prst="rect">
            <a:avLst/>
          </a:prstGeom>
          <a:noFill/>
        </p:spPr>
        <p:txBody>
          <a:bodyPr wrap="square" rtlCol="0">
            <a:spAutoFit/>
          </a:bodyPr>
          <a:lstStyle/>
          <a:p>
            <a:r>
              <a:rPr lang="en-US" b="1" u="sng" dirty="0" smtClean="0"/>
              <a:t>APPLICATIONS (9 </a:t>
            </a:r>
            <a:r>
              <a:rPr lang="en-US" b="1" u="sng" dirty="0" err="1" smtClean="0"/>
              <a:t>hrs</a:t>
            </a:r>
            <a:r>
              <a:rPr lang="en-US" b="1" u="sng" dirty="0" smtClean="0"/>
              <a:t> min)</a:t>
            </a:r>
          </a:p>
          <a:p>
            <a:r>
              <a:rPr lang="en-US" b="1" u="sng" dirty="0" smtClean="0"/>
              <a:t>Examples</a:t>
            </a:r>
          </a:p>
          <a:p>
            <a:pPr marL="285750" indent="-285750">
              <a:buFont typeface="Arial"/>
              <a:buChar char="•"/>
            </a:pPr>
            <a:r>
              <a:rPr lang="en-US" b="1" dirty="0" smtClean="0"/>
              <a:t>Communication and Conflict Management</a:t>
            </a:r>
          </a:p>
          <a:p>
            <a:pPr marL="285750" indent="-285750">
              <a:buFont typeface="Arial"/>
              <a:buChar char="•"/>
            </a:pPr>
            <a:r>
              <a:rPr lang="en-US" b="1" dirty="0"/>
              <a:t>Public Relations </a:t>
            </a:r>
          </a:p>
          <a:p>
            <a:pPr marL="285750" indent="-285750">
              <a:buFont typeface="Arial"/>
              <a:buChar char="•"/>
            </a:pPr>
            <a:r>
              <a:rPr lang="en-US" b="1" dirty="0"/>
              <a:t>Management Writing </a:t>
            </a:r>
          </a:p>
          <a:p>
            <a:pPr marL="285750" indent="-285750">
              <a:buFont typeface="Arial"/>
              <a:buChar char="•"/>
            </a:pPr>
            <a:r>
              <a:rPr lang="en-US" b="1" dirty="0"/>
              <a:t>Writing in the Electronic Field </a:t>
            </a:r>
          </a:p>
          <a:p>
            <a:pPr marL="285750" indent="-285750">
              <a:buFont typeface="Arial"/>
              <a:buChar char="•"/>
            </a:pPr>
            <a:r>
              <a:rPr lang="en-US" b="1" dirty="0"/>
              <a:t>Principles of Occupational Safety and Health </a:t>
            </a:r>
          </a:p>
          <a:p>
            <a:pPr marL="285750" indent="-285750">
              <a:buFont typeface="Arial"/>
              <a:buChar char="•"/>
            </a:pPr>
            <a:r>
              <a:rPr lang="en-US" b="1" dirty="0"/>
              <a:t>Occupational Safety Standards, Laws and Regulations </a:t>
            </a:r>
          </a:p>
          <a:p>
            <a:pPr marL="285750" indent="-285750">
              <a:buFont typeface="Arial"/>
              <a:buChar char="•"/>
            </a:pPr>
            <a:r>
              <a:rPr lang="en-US" b="1" dirty="0"/>
              <a:t>Employee Benefit Planning </a:t>
            </a:r>
          </a:p>
          <a:p>
            <a:pPr marL="285750" indent="-285750">
              <a:buFont typeface="Arial"/>
              <a:buChar char="•"/>
            </a:pPr>
            <a:r>
              <a:rPr lang="en-US" b="1" dirty="0"/>
              <a:t>Career Development and Appraisal </a:t>
            </a:r>
          </a:p>
          <a:p>
            <a:endParaRPr lang="en-US" dirty="0"/>
          </a:p>
        </p:txBody>
      </p:sp>
    </p:spTree>
    <p:extLst>
      <p:ext uri="{BB962C8B-B14F-4D97-AF65-F5344CB8AC3E}">
        <p14:creationId xmlns:p14="http://schemas.microsoft.com/office/powerpoint/2010/main" val="425599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700"/>
            <a:ext cx="8229600" cy="1658763"/>
          </a:xfrm>
        </p:spPr>
        <p:txBody>
          <a:bodyPr>
            <a:noAutofit/>
          </a:bodyPr>
          <a:lstStyle/>
          <a:p>
            <a:r>
              <a:rPr lang="en-US" sz="3200" dirty="0" smtClean="0"/>
              <a:t/>
            </a:r>
            <a:br>
              <a:rPr lang="en-US" sz="3200" dirty="0" smtClean="0"/>
            </a:br>
            <a:r>
              <a:rPr lang="en-US" sz="3200" dirty="0" smtClean="0"/>
              <a:t>Human Dignity </a:t>
            </a:r>
            <a:r>
              <a:rPr lang="en-US" sz="3200" dirty="0"/>
              <a:t>Work</a:t>
            </a:r>
            <a:br>
              <a:rPr lang="en-US" sz="3200" dirty="0"/>
            </a:br>
            <a:r>
              <a:rPr lang="en-US" sz="2400" dirty="0"/>
              <a:t>Studs Terkel: </a:t>
            </a:r>
            <a:r>
              <a:rPr lang="en-US" sz="2400" dirty="0" smtClean="0"/>
              <a:t>Introduction </a:t>
            </a:r>
            <a:r>
              <a:rPr lang="en-US" sz="2400" dirty="0"/>
              <a:t>to WORKING, </a:t>
            </a:r>
            <a:r>
              <a:rPr lang="en-US" sz="2400" dirty="0" smtClean="0"/>
              <a:t>1972</a:t>
            </a:r>
            <a:r>
              <a:rPr lang="en-US" sz="2400" dirty="0"/>
              <a:t/>
            </a:r>
            <a:br>
              <a:rPr lang="en-US" sz="2400" dirty="0"/>
            </a:br>
            <a:endParaRPr lang="en-US" sz="2400" dirty="0"/>
          </a:p>
        </p:txBody>
      </p:sp>
      <p:sp>
        <p:nvSpPr>
          <p:cNvPr id="3" name="TextBox 2"/>
          <p:cNvSpPr txBox="1"/>
          <p:nvPr/>
        </p:nvSpPr>
        <p:spPr>
          <a:xfrm>
            <a:off x="1688353" y="2781654"/>
            <a:ext cx="6305176" cy="3046988"/>
          </a:xfrm>
          <a:prstGeom prst="rect">
            <a:avLst/>
          </a:prstGeom>
          <a:noFill/>
        </p:spPr>
        <p:txBody>
          <a:bodyPr wrap="square" rtlCol="0">
            <a:spAutoFit/>
          </a:bodyPr>
          <a:lstStyle/>
          <a:p>
            <a:r>
              <a:rPr lang="en-US" sz="2800" i="1" dirty="0" smtClean="0"/>
              <a:t>This book, being about work, is, by its very nature, about violence – violence to the spirit as well as to the body”. </a:t>
            </a:r>
          </a:p>
          <a:p>
            <a:endParaRPr lang="en-US" i="1" dirty="0"/>
          </a:p>
          <a:p>
            <a:endParaRPr lang="en-US" i="1" dirty="0" smtClean="0"/>
          </a:p>
          <a:p>
            <a:endParaRPr lang="en-US" i="1" dirty="0"/>
          </a:p>
          <a:p>
            <a:r>
              <a:rPr lang="en-US" dirty="0" smtClean="0"/>
              <a:t>From the Introduction to  </a:t>
            </a:r>
            <a:r>
              <a:rPr lang="en-US" dirty="0"/>
              <a:t>Studs Terkel, </a:t>
            </a:r>
            <a:r>
              <a:rPr lang="en-US" i="1" dirty="0"/>
              <a:t>WORKING: People Talk about What They Do All Day and How They Feel about </a:t>
            </a:r>
            <a:r>
              <a:rPr lang="en-US" i="1" dirty="0" smtClean="0"/>
              <a:t>It. p. xi</a:t>
            </a:r>
            <a:endParaRPr lang="en-US" i="1" dirty="0"/>
          </a:p>
        </p:txBody>
      </p:sp>
    </p:spTree>
    <p:extLst>
      <p:ext uri="{BB962C8B-B14F-4D97-AF65-F5344CB8AC3E}">
        <p14:creationId xmlns:p14="http://schemas.microsoft.com/office/powerpoint/2010/main" val="409096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67228"/>
          </a:xfrm>
        </p:spPr>
        <p:txBody>
          <a:bodyPr>
            <a:noAutofit/>
          </a:bodyPr>
          <a:lstStyle/>
          <a:p>
            <a:pPr algn="just"/>
            <a:r>
              <a:rPr lang="en-US" sz="2400" dirty="0" smtClean="0"/>
              <a:t>ON WORK: Because </a:t>
            </a:r>
            <a:r>
              <a:rPr lang="en-US" sz="2400" dirty="0"/>
              <a:t>fresh questions </a:t>
            </a:r>
            <a:r>
              <a:rPr lang="en-US" sz="2400" dirty="0" smtClean="0"/>
              <a:t>and problems </a:t>
            </a:r>
            <a:r>
              <a:rPr lang="en-US" sz="2400" dirty="0"/>
              <a:t>are always arising, there are always fresh hopes, but also fresh fears and threats</a:t>
            </a:r>
            <a:r>
              <a:rPr lang="en-US" sz="2400" dirty="0" smtClean="0"/>
              <a:t>, connected </a:t>
            </a:r>
            <a:r>
              <a:rPr lang="en-US" sz="2400" dirty="0"/>
              <a:t>with this basic dimension of human existence: man's life is built up every day </a:t>
            </a:r>
            <a:r>
              <a:rPr lang="en-US" sz="2400" dirty="0" smtClean="0"/>
              <a:t>from work</a:t>
            </a:r>
            <a:r>
              <a:rPr lang="en-US" sz="2400" dirty="0"/>
              <a:t>, from work it derives its specific dignity, but at the same time work contains the unceasing measure of human toil and suffering, and also of the harm and injustice which penetrate deeply into social life within individual nations and on the international level.</a:t>
            </a:r>
          </a:p>
        </p:txBody>
      </p:sp>
      <p:sp>
        <p:nvSpPr>
          <p:cNvPr id="3" name="Subtitle 2"/>
          <p:cNvSpPr>
            <a:spLocks noGrp="1"/>
          </p:cNvSpPr>
          <p:nvPr>
            <p:ph type="subTitle" idx="1"/>
          </p:nvPr>
        </p:nvSpPr>
        <p:spPr>
          <a:xfrm>
            <a:off x="1162594" y="342147"/>
            <a:ext cx="6400800" cy="1752600"/>
          </a:xfrm>
        </p:spPr>
        <p:txBody>
          <a:bodyPr>
            <a:normAutofit/>
          </a:bodyPr>
          <a:lstStyle/>
          <a:p>
            <a:r>
              <a:rPr lang="en-US" sz="2800" dirty="0" smtClean="0"/>
              <a:t>Pope John Paul II</a:t>
            </a:r>
          </a:p>
          <a:p>
            <a:r>
              <a:rPr lang="en-US" sz="2800" dirty="0" smtClean="0"/>
              <a:t>Encyclical LABORUM EXERCENS (1981)</a:t>
            </a:r>
            <a:endParaRPr lang="en-US" sz="2800" dirty="0"/>
          </a:p>
        </p:txBody>
      </p:sp>
    </p:spTree>
    <p:extLst>
      <p:ext uri="{BB962C8B-B14F-4D97-AF65-F5344CB8AC3E}">
        <p14:creationId xmlns:p14="http://schemas.microsoft.com/office/powerpoint/2010/main" val="160858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Comment from an Friend</a:t>
            </a:r>
            <a:endParaRPr lang="en-US" dirty="0"/>
          </a:p>
        </p:txBody>
      </p:sp>
      <p:sp>
        <p:nvSpPr>
          <p:cNvPr id="4" name="TextBox 3"/>
          <p:cNvSpPr txBox="1"/>
          <p:nvPr/>
        </p:nvSpPr>
        <p:spPr>
          <a:xfrm>
            <a:off x="1236466" y="1434349"/>
            <a:ext cx="7051198" cy="4093428"/>
          </a:xfrm>
          <a:prstGeom prst="rect">
            <a:avLst/>
          </a:prstGeom>
          <a:noFill/>
        </p:spPr>
        <p:txBody>
          <a:bodyPr wrap="square" rtlCol="0">
            <a:spAutoFit/>
          </a:bodyPr>
          <a:lstStyle/>
          <a:p>
            <a:r>
              <a:rPr lang="en-US" sz="2000" dirty="0"/>
              <a:t>A month ago, I had a court reporter, in her early 20's, who'd just graduated from </a:t>
            </a:r>
            <a:r>
              <a:rPr lang="en-US" sz="2000" dirty="0" smtClean="0"/>
              <a:t>- </a:t>
            </a:r>
            <a:r>
              <a:rPr lang="en-US" sz="2000" dirty="0"/>
              <a:t>good - and expensive - private liberal arts school.  We had lunch together.  </a:t>
            </a:r>
            <a:r>
              <a:rPr lang="en-US" sz="2000" i="1" dirty="0">
                <a:solidFill>
                  <a:srgbClr val="FF0000"/>
                </a:solidFill>
              </a:rPr>
              <a:t>She asked me what I thought about the minimum wage - saying, first, that her friends didn't support it because "those people" who do the minimum wage jobs don't deserve anything more</a:t>
            </a:r>
            <a:r>
              <a:rPr lang="en-US" sz="2000" dirty="0"/>
              <a:t>!  I was shocked.  I told her, first, that she needed to get new friends.  Second, I told her that when the parental and grandparental welfare ran out for them, and they were in their '40's, and doing those jobs, then they might know why the minimum wage should be raised.  I wonder what they taught those students at St. John's and I'm sure its no different anywhere else.  What hateful stuff!!!</a:t>
            </a:r>
          </a:p>
        </p:txBody>
      </p:sp>
    </p:spTree>
    <p:extLst>
      <p:ext uri="{BB962C8B-B14F-4D97-AF65-F5344CB8AC3E}">
        <p14:creationId xmlns:p14="http://schemas.microsoft.com/office/powerpoint/2010/main" val="409412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875"/>
            <a:ext cx="8229600" cy="1414601"/>
          </a:xfrm>
        </p:spPr>
        <p:txBody>
          <a:bodyPr>
            <a:normAutofit fontScale="90000"/>
          </a:bodyPr>
          <a:lstStyle/>
          <a:p>
            <a:r>
              <a:rPr lang="en-US" dirty="0" smtClean="0"/>
              <a:t/>
            </a:r>
            <a:br>
              <a:rPr lang="en-US" dirty="0" smtClean="0"/>
            </a:br>
            <a:r>
              <a:rPr lang="en-US" dirty="0" smtClean="0"/>
              <a:t>Why do Universities not Provide opportunities to study “work”?</a:t>
            </a:r>
            <a:br>
              <a:rPr lang="en-US" dirty="0" smtClean="0"/>
            </a:br>
            <a:endParaRPr lang="en-US" dirty="0"/>
          </a:p>
        </p:txBody>
      </p:sp>
      <p:sp>
        <p:nvSpPr>
          <p:cNvPr id="3" name="TextBox 2"/>
          <p:cNvSpPr txBox="1"/>
          <p:nvPr/>
        </p:nvSpPr>
        <p:spPr>
          <a:xfrm>
            <a:off x="884255" y="2363026"/>
            <a:ext cx="7802545" cy="3970318"/>
          </a:xfrm>
          <a:prstGeom prst="rect">
            <a:avLst/>
          </a:prstGeom>
          <a:noFill/>
        </p:spPr>
        <p:txBody>
          <a:bodyPr wrap="square" rtlCol="0">
            <a:spAutoFit/>
          </a:bodyPr>
          <a:lstStyle/>
          <a:p>
            <a:pPr marL="342900" indent="-342900">
              <a:buFont typeface="Arial"/>
              <a:buChar char="•"/>
            </a:pPr>
            <a:r>
              <a:rPr lang="en-US" sz="2400" dirty="0" smtClean="0"/>
              <a:t>Social Class Bias of academia</a:t>
            </a:r>
          </a:p>
          <a:p>
            <a:pPr marL="342900" indent="-342900">
              <a:buFont typeface="Arial"/>
              <a:buChar char="•"/>
            </a:pPr>
            <a:r>
              <a:rPr lang="en-US" sz="2400" dirty="0" smtClean="0"/>
              <a:t>Association of work with socialism and communism</a:t>
            </a:r>
          </a:p>
          <a:p>
            <a:pPr marL="342900" indent="-342900">
              <a:buFont typeface="Arial"/>
              <a:buChar char="•"/>
            </a:pPr>
            <a:r>
              <a:rPr lang="en-US" sz="2400" dirty="0" smtClean="0"/>
              <a:t>Lack of attention to work in media</a:t>
            </a:r>
          </a:p>
          <a:p>
            <a:pPr marL="342900" indent="-342900">
              <a:buFont typeface="Arial"/>
              <a:buChar char="•"/>
            </a:pPr>
            <a:r>
              <a:rPr lang="en-US" sz="2400" dirty="0" smtClean="0"/>
              <a:t>Separation of “business” and “work”</a:t>
            </a:r>
          </a:p>
          <a:p>
            <a:r>
              <a:rPr lang="en-US" dirty="0" smtClean="0"/>
              <a:t>           many media “</a:t>
            </a:r>
            <a:r>
              <a:rPr lang="en-US" dirty="0" err="1" smtClean="0"/>
              <a:t>Busines’s</a:t>
            </a:r>
            <a:r>
              <a:rPr lang="en-US" dirty="0" smtClean="0"/>
              <a:t> channels, no ‘Work’ channels</a:t>
            </a:r>
          </a:p>
          <a:p>
            <a:pPr marL="342900" indent="-342900">
              <a:buFont typeface="Arial"/>
              <a:buChar char="•"/>
            </a:pPr>
            <a:r>
              <a:rPr lang="en-US" sz="2400" dirty="0" smtClean="0"/>
              <a:t>Disciplinary silos of academic structures prevent topical study identification</a:t>
            </a:r>
          </a:p>
          <a:p>
            <a:endParaRPr lang="en-US" sz="2400" dirty="0"/>
          </a:p>
          <a:p>
            <a:r>
              <a:rPr lang="en-US" sz="2400" dirty="0" smtClean="0"/>
              <a:t>Implicit denial of human dignity of work and humiliation of ‘the worker” as a social class</a:t>
            </a:r>
          </a:p>
          <a:p>
            <a:endParaRPr lang="en-US" dirty="0"/>
          </a:p>
        </p:txBody>
      </p:sp>
    </p:spTree>
    <p:extLst>
      <p:ext uri="{BB962C8B-B14F-4D97-AF65-F5344CB8AC3E}">
        <p14:creationId xmlns:p14="http://schemas.microsoft.com/office/powerpoint/2010/main" val="96126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BS Degree Program in </a:t>
            </a:r>
            <a:br>
              <a:rPr lang="en-US" dirty="0" smtClean="0"/>
            </a:br>
            <a:r>
              <a:rPr lang="en-US" dirty="0" smtClean="0"/>
              <a:t>Work and Professional Studies</a:t>
            </a:r>
            <a:br>
              <a:rPr lang="en-US" dirty="0" smtClean="0"/>
            </a:br>
            <a:r>
              <a:rPr lang="en-US" dirty="0" smtClean="0"/>
              <a:t>Old Dominion University</a:t>
            </a:r>
            <a:endParaRPr lang="en-US" dirty="0"/>
          </a:p>
        </p:txBody>
      </p:sp>
      <p:sp>
        <p:nvSpPr>
          <p:cNvPr id="3" name="TextBox 2"/>
          <p:cNvSpPr txBox="1"/>
          <p:nvPr/>
        </p:nvSpPr>
        <p:spPr>
          <a:xfrm>
            <a:off x="1449038" y="2230376"/>
            <a:ext cx="6479968" cy="3416320"/>
          </a:xfrm>
          <a:prstGeom prst="rect">
            <a:avLst/>
          </a:prstGeom>
          <a:noFill/>
        </p:spPr>
        <p:txBody>
          <a:bodyPr wrap="square" rtlCol="0">
            <a:spAutoFit/>
          </a:bodyPr>
          <a:lstStyle/>
          <a:p>
            <a:r>
              <a:rPr lang="en-US" sz="2400" dirty="0" smtClean="0"/>
              <a:t>A Collaborative Effort to Remedy Problem Involving: </a:t>
            </a:r>
          </a:p>
          <a:p>
            <a:endParaRPr lang="en-US" sz="2400" dirty="0" smtClean="0"/>
          </a:p>
          <a:p>
            <a:pPr marL="342900" indent="-342900">
              <a:buFont typeface="Arial"/>
              <a:buChar char="•"/>
            </a:pPr>
            <a:r>
              <a:rPr lang="en-US" sz="2400" dirty="0" smtClean="0"/>
              <a:t>Interdisciplinary Studies</a:t>
            </a:r>
          </a:p>
          <a:p>
            <a:pPr marL="342900" indent="-342900">
              <a:buFont typeface="Arial"/>
              <a:buChar char="•"/>
            </a:pPr>
            <a:r>
              <a:rPr lang="en-US" sz="2400" dirty="0"/>
              <a:t>Experiential </a:t>
            </a:r>
            <a:r>
              <a:rPr lang="en-US" sz="2400" dirty="0" smtClean="0"/>
              <a:t>Learning</a:t>
            </a:r>
          </a:p>
          <a:p>
            <a:pPr marL="342900" indent="-342900">
              <a:buFont typeface="Arial"/>
              <a:buChar char="•"/>
            </a:pPr>
            <a:r>
              <a:rPr lang="en-US" sz="2400" dirty="0" smtClean="0"/>
              <a:t>College of Arts and Letters</a:t>
            </a:r>
          </a:p>
          <a:p>
            <a:pPr marL="342900" indent="-342900">
              <a:buFont typeface="Arial"/>
              <a:buChar char="•"/>
            </a:pPr>
            <a:r>
              <a:rPr lang="en-US" sz="2400" dirty="0" smtClean="0"/>
              <a:t>College of Business</a:t>
            </a:r>
          </a:p>
          <a:p>
            <a:pPr marL="342900" indent="-342900">
              <a:buFont typeface="Arial"/>
              <a:buChar char="•"/>
            </a:pPr>
            <a:r>
              <a:rPr lang="en-US" sz="2400" dirty="0" smtClean="0"/>
              <a:t>College of Health Sciences</a:t>
            </a:r>
          </a:p>
          <a:p>
            <a:pPr marL="342900" indent="-342900">
              <a:buFont typeface="Arial"/>
              <a:buChar char="•"/>
            </a:pPr>
            <a:r>
              <a:rPr lang="en-US" sz="2400" dirty="0" smtClean="0"/>
              <a:t>College of Education</a:t>
            </a:r>
            <a:endParaRPr lang="en-US" sz="2400" dirty="0"/>
          </a:p>
        </p:txBody>
      </p:sp>
    </p:spTree>
    <p:extLst>
      <p:ext uri="{BB962C8B-B14F-4D97-AF65-F5344CB8AC3E}">
        <p14:creationId xmlns:p14="http://schemas.microsoft.com/office/powerpoint/2010/main" val="103354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Mission of WPS</a:t>
            </a:r>
            <a:endParaRPr lang="en-US" dirty="0"/>
          </a:p>
        </p:txBody>
      </p:sp>
      <p:sp>
        <p:nvSpPr>
          <p:cNvPr id="3" name="TextBox 2"/>
          <p:cNvSpPr txBox="1"/>
          <p:nvPr/>
        </p:nvSpPr>
        <p:spPr>
          <a:xfrm>
            <a:off x="1607736" y="1784326"/>
            <a:ext cx="6398791" cy="3970318"/>
          </a:xfrm>
          <a:prstGeom prst="rect">
            <a:avLst/>
          </a:prstGeom>
          <a:noFill/>
        </p:spPr>
        <p:txBody>
          <a:bodyPr wrap="square" rtlCol="0">
            <a:spAutoFit/>
          </a:bodyPr>
          <a:lstStyle/>
          <a:p>
            <a:r>
              <a:rPr lang="en-US" dirty="0"/>
              <a:t>The following sentiments from one of Studs Terkel’s interviewees summarizes the </a:t>
            </a:r>
            <a:r>
              <a:rPr lang="en-US" dirty="0" smtClean="0"/>
              <a:t>WPS’s central </a:t>
            </a:r>
            <a:r>
              <a:rPr lang="en-US" dirty="0"/>
              <a:t>mission</a:t>
            </a:r>
            <a:r>
              <a:rPr lang="en-US" dirty="0" smtClean="0"/>
              <a:t>:</a:t>
            </a:r>
          </a:p>
          <a:p>
            <a:endParaRPr lang="en-US" dirty="0" smtClean="0"/>
          </a:p>
          <a:p>
            <a:r>
              <a:rPr lang="en-US" i="1" dirty="0"/>
              <a:t>Just to train people, to educate them, to inspire them, to help them figure out how can do this with their lives, it’s a whole process of transformation. And it’s what makes it so exciting. Because you see people actually transforming themselves as individuals, which then lets them transform the whole character of their workplace. </a:t>
            </a:r>
            <a:endParaRPr lang="en-US" i="1" dirty="0" smtClean="0"/>
          </a:p>
          <a:p>
            <a:endParaRPr lang="en-US" i="1" dirty="0"/>
          </a:p>
          <a:p>
            <a:r>
              <a:rPr lang="en-US" i="1" dirty="0" smtClean="0"/>
              <a:t>(</a:t>
            </a:r>
            <a:r>
              <a:rPr lang="en-US" i="1" dirty="0"/>
              <a:t>Roberta Lynch, Illinois AFSCME deputy director, quoted in Studs Terkel, HOPE DIES LAST, NY: The New Press, 2003, p. 122)</a:t>
            </a:r>
          </a:p>
          <a:p>
            <a:endParaRPr lang="en-US" dirty="0"/>
          </a:p>
        </p:txBody>
      </p:sp>
    </p:spTree>
    <p:extLst>
      <p:ext uri="{BB962C8B-B14F-4D97-AF65-F5344CB8AC3E}">
        <p14:creationId xmlns:p14="http://schemas.microsoft.com/office/powerpoint/2010/main" val="2896091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BS in Interdisciplinary </a:t>
            </a:r>
            <a:r>
              <a:rPr lang="en-US" sz="3200" dirty="0" smtClean="0"/>
              <a:t>Studies: Emphasis in Work and Professional Studies (WPS)</a:t>
            </a:r>
            <a:endParaRPr lang="en-US" sz="3200" dirty="0"/>
          </a:p>
        </p:txBody>
      </p:sp>
      <p:sp>
        <p:nvSpPr>
          <p:cNvPr id="4" name="Rectangle 3"/>
          <p:cNvSpPr/>
          <p:nvPr/>
        </p:nvSpPr>
        <p:spPr>
          <a:xfrm>
            <a:off x="457200" y="1768278"/>
            <a:ext cx="7935183" cy="4893647"/>
          </a:xfrm>
          <a:prstGeom prst="rect">
            <a:avLst/>
          </a:prstGeom>
        </p:spPr>
        <p:txBody>
          <a:bodyPr wrap="square">
            <a:spAutoFit/>
          </a:bodyPr>
          <a:lstStyle/>
          <a:p>
            <a:r>
              <a:rPr lang="en-US" sz="2400" dirty="0"/>
              <a:t>The </a:t>
            </a:r>
            <a:r>
              <a:rPr lang="en-US" sz="2400" dirty="0" smtClean="0"/>
              <a:t>goals </a:t>
            </a:r>
            <a:r>
              <a:rPr lang="en-US" sz="2400" dirty="0"/>
              <a:t>of the </a:t>
            </a:r>
            <a:r>
              <a:rPr lang="en-US" sz="2400" dirty="0" smtClean="0"/>
              <a:t>WPS program: </a:t>
            </a:r>
          </a:p>
          <a:p>
            <a:endParaRPr lang="en-US" sz="2400" dirty="0"/>
          </a:p>
          <a:p>
            <a:pPr marL="342900" indent="-342900">
              <a:buFont typeface="Arial"/>
              <a:buChar char="•"/>
            </a:pPr>
            <a:r>
              <a:rPr lang="en-US" sz="2400" dirty="0"/>
              <a:t>T</a:t>
            </a:r>
            <a:r>
              <a:rPr lang="en-US" sz="2400" dirty="0" smtClean="0"/>
              <a:t>o </a:t>
            </a:r>
            <a:r>
              <a:rPr lang="en-US" sz="2400" dirty="0"/>
              <a:t>place the worker and their work at the center of </a:t>
            </a:r>
            <a:r>
              <a:rPr lang="en-US" sz="2400" dirty="0" smtClean="0"/>
              <a:t>faculty </a:t>
            </a:r>
            <a:r>
              <a:rPr lang="en-US" sz="2400" dirty="0"/>
              <a:t>teaching, exploration and </a:t>
            </a:r>
            <a:r>
              <a:rPr lang="en-US" sz="2400" dirty="0" smtClean="0"/>
              <a:t>understanding and at the center of student learning. </a:t>
            </a:r>
          </a:p>
          <a:p>
            <a:pPr marL="342900" indent="-342900">
              <a:buFont typeface="Arial"/>
              <a:buChar char="•"/>
            </a:pPr>
            <a:endParaRPr lang="en-US" sz="2400" dirty="0"/>
          </a:p>
          <a:p>
            <a:pPr marL="342900" indent="-342900">
              <a:buFont typeface="Arial"/>
              <a:buChar char="•"/>
            </a:pPr>
            <a:r>
              <a:rPr lang="en-US" sz="2400" dirty="0"/>
              <a:t>T</a:t>
            </a:r>
            <a:r>
              <a:rPr lang="en-US" sz="2400" dirty="0" smtClean="0"/>
              <a:t>o </a:t>
            </a:r>
            <a:r>
              <a:rPr lang="en-US" sz="2400" dirty="0"/>
              <a:t>validate </a:t>
            </a:r>
            <a:r>
              <a:rPr lang="en-US" sz="2400" dirty="0" smtClean="0"/>
              <a:t>the human dignity of our </a:t>
            </a:r>
            <a:r>
              <a:rPr lang="en-US" sz="2400" dirty="0"/>
              <a:t>working lives in ways beyond a calculation of the monetary value of labor’s contribution to a ‘bottom line’. </a:t>
            </a:r>
            <a:endParaRPr lang="en-US" sz="2400" dirty="0" smtClean="0"/>
          </a:p>
          <a:p>
            <a:pPr marL="342900" indent="-342900">
              <a:buFont typeface="Arial"/>
              <a:buChar char="•"/>
            </a:pPr>
            <a:endParaRPr lang="en-US" sz="2400" dirty="0"/>
          </a:p>
          <a:p>
            <a:pPr marL="342900" indent="-342900">
              <a:buFont typeface="Arial"/>
              <a:buChar char="•"/>
            </a:pPr>
            <a:r>
              <a:rPr lang="en-US" sz="2400" dirty="0" smtClean="0"/>
              <a:t>To developing </a:t>
            </a:r>
            <a:r>
              <a:rPr lang="en-US" sz="2400" dirty="0"/>
              <a:t>more humane, involved, rewarding and productive work, workers and </a:t>
            </a:r>
            <a:r>
              <a:rPr lang="en-US" sz="2400" dirty="0" smtClean="0"/>
              <a:t>workplaces through educational</a:t>
            </a:r>
            <a:r>
              <a:rPr lang="en-US" sz="2400" dirty="0"/>
              <a:t>, outreach and action research </a:t>
            </a:r>
            <a:r>
              <a:rPr lang="en-US" sz="2400" dirty="0" smtClean="0"/>
              <a:t>activities</a:t>
            </a:r>
            <a:endParaRPr lang="en-US" sz="2400" dirty="0"/>
          </a:p>
        </p:txBody>
      </p:sp>
    </p:spTree>
    <p:extLst>
      <p:ext uri="{BB962C8B-B14F-4D97-AF65-F5344CB8AC3E}">
        <p14:creationId xmlns:p14="http://schemas.microsoft.com/office/powerpoint/2010/main" val="1536968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WPS Curriculum</a:t>
            </a:r>
            <a:br>
              <a:rPr lang="en-US" dirty="0" smtClean="0"/>
            </a:br>
            <a:r>
              <a:rPr lang="en-US" dirty="0" smtClean="0"/>
              <a:t>Total 30 credit Hours</a:t>
            </a:r>
            <a:endParaRPr lang="en-US" dirty="0"/>
          </a:p>
        </p:txBody>
      </p:sp>
      <p:sp>
        <p:nvSpPr>
          <p:cNvPr id="3" name="TextBox 2"/>
          <p:cNvSpPr txBox="1"/>
          <p:nvPr/>
        </p:nvSpPr>
        <p:spPr>
          <a:xfrm>
            <a:off x="1141493" y="1848626"/>
            <a:ext cx="7545307" cy="4247317"/>
          </a:xfrm>
          <a:prstGeom prst="rect">
            <a:avLst/>
          </a:prstGeom>
          <a:noFill/>
        </p:spPr>
        <p:txBody>
          <a:bodyPr wrap="square" rtlCol="0">
            <a:spAutoFit/>
          </a:bodyPr>
          <a:lstStyle/>
          <a:p>
            <a:r>
              <a:rPr lang="en-US" b="1" dirty="0" smtClean="0"/>
              <a:t>COMMON CORE:  (6 hours)</a:t>
            </a:r>
          </a:p>
          <a:p>
            <a:endParaRPr lang="en-US" b="1" dirty="0" smtClean="0"/>
          </a:p>
          <a:p>
            <a:r>
              <a:rPr lang="en-US" b="1" dirty="0" smtClean="0"/>
              <a:t>IDS 300 W – Interdisciplinary Studies: Theory and Concepts</a:t>
            </a:r>
          </a:p>
          <a:p>
            <a:r>
              <a:rPr lang="en-US" b="1" dirty="0"/>
              <a:t> </a:t>
            </a:r>
            <a:r>
              <a:rPr lang="en-US" b="1" dirty="0" smtClean="0"/>
              <a:t>Understanding and learning to navigate university silos od knowledge through study of work</a:t>
            </a:r>
          </a:p>
          <a:p>
            <a:endParaRPr lang="en-US" b="1" dirty="0"/>
          </a:p>
          <a:p>
            <a:r>
              <a:rPr lang="en-US" b="1" dirty="0" smtClean="0"/>
              <a:t>ONE OF THE FOLLOWING SENIOR INTEGRATIVE EXPERIENCES under the direction of faculty member. : </a:t>
            </a:r>
          </a:p>
          <a:p>
            <a:r>
              <a:rPr lang="en-US" b="1" dirty="0" smtClean="0"/>
              <a:t>I</a:t>
            </a:r>
          </a:p>
          <a:p>
            <a:pPr marL="285750" indent="-285750">
              <a:buFont typeface="Arial"/>
              <a:buChar char="•"/>
            </a:pPr>
            <a:r>
              <a:rPr lang="en-US" b="1" dirty="0" smtClean="0"/>
              <a:t>Internship</a:t>
            </a:r>
            <a:endParaRPr lang="en-US" b="1" dirty="0"/>
          </a:p>
          <a:p>
            <a:pPr marL="285750" indent="-285750">
              <a:buFont typeface="Arial"/>
              <a:buChar char="•"/>
            </a:pPr>
            <a:endParaRPr lang="en-US" b="1" dirty="0" smtClean="0"/>
          </a:p>
          <a:p>
            <a:pPr marL="285750" indent="-285750">
              <a:buFont typeface="Arial"/>
              <a:buChar char="•"/>
            </a:pPr>
            <a:r>
              <a:rPr lang="en-US" b="1" dirty="0" smtClean="0"/>
              <a:t>E- Portfolio</a:t>
            </a:r>
          </a:p>
          <a:p>
            <a:pPr marL="285750" indent="-285750">
              <a:buFont typeface="Arial"/>
              <a:buChar char="•"/>
            </a:pPr>
            <a:endParaRPr lang="en-US" b="1" dirty="0"/>
          </a:p>
          <a:p>
            <a:pPr marL="285750" indent="-285750">
              <a:buFont typeface="Arial"/>
              <a:buChar char="•"/>
            </a:pPr>
            <a:r>
              <a:rPr lang="en-US" b="1" dirty="0" smtClean="0"/>
              <a:t>Interdisciplinary Senior Project</a:t>
            </a:r>
          </a:p>
          <a:p>
            <a:pPr marL="285750" indent="-285750">
              <a:buFont typeface="Arial"/>
              <a:buChar char="•"/>
            </a:pPr>
            <a:endParaRPr lang="en-US" b="1" dirty="0"/>
          </a:p>
        </p:txBody>
      </p:sp>
    </p:spTree>
    <p:extLst>
      <p:ext uri="{BB962C8B-B14F-4D97-AF65-F5344CB8AC3E}">
        <p14:creationId xmlns:p14="http://schemas.microsoft.com/office/powerpoint/2010/main" val="589184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662</Words>
  <Application>Microsoft Office PowerPoint</Application>
  <PresentationFormat>Skjermfremvisning (4:3)</PresentationFormat>
  <Paragraphs>85</Paragraphs>
  <Slides>10</Slides>
  <Notes>0</Notes>
  <HiddenSlides>0</HiddenSlides>
  <MMClips>1</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Arial</vt:lpstr>
      <vt:lpstr>Calibri</vt:lpstr>
      <vt:lpstr>Office Theme</vt:lpstr>
      <vt:lpstr>Bringing Human Dignity to Work and Workplace through the Study of Work</vt:lpstr>
      <vt:lpstr> Human Dignity Work Studs Terkel: Introduction to WORKING, 1972 </vt:lpstr>
      <vt:lpstr>ON WORK: Because fresh questions and problems are always arising, there are always fresh hopes, but also fresh fears and threats, connected with this basic dimension of human existence: man's life is built up every day from work, from work it derives its specific dignity, but at the same time work contains the unceasing measure of human toil and suffering, and also of the harm and injustice which penetrate deeply into social life within individual nations and on the international level.</vt:lpstr>
      <vt:lpstr>Recent Comment from an Friend</vt:lpstr>
      <vt:lpstr> Why do Universities not Provide opportunities to study “work”? </vt:lpstr>
      <vt:lpstr>  BS Degree Program in  Work and Professional Studies Old Dominion University</vt:lpstr>
      <vt:lpstr>Central Mission of WPS</vt:lpstr>
      <vt:lpstr>BS in Interdisciplinary Studies: Emphasis in Work and Professional Studies (WPS)</vt:lpstr>
      <vt:lpstr>Structure of WPS Curriculum Total 30 credit Hours</vt:lpstr>
      <vt:lpstr>Structured Electives (24 hours)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as the Last Colony</dc:title>
  <dc:creator>Lou Lombardo</dc:creator>
  <cp:lastModifiedBy>Evelin Lindner</cp:lastModifiedBy>
  <cp:revision>76</cp:revision>
  <cp:lastPrinted>2013-11-04T14:56:33Z</cp:lastPrinted>
  <dcterms:created xsi:type="dcterms:W3CDTF">2013-10-30T23:59:27Z</dcterms:created>
  <dcterms:modified xsi:type="dcterms:W3CDTF">2015-03-17T19:48:21Z</dcterms:modified>
</cp:coreProperties>
</file>